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98" r:id="rId4"/>
    <p:sldMasterId id="2147483703" r:id="rId5"/>
  </p:sldMasterIdLst>
  <p:sldIdLst>
    <p:sldId id="287" r:id="rId6"/>
    <p:sldId id="257" r:id="rId7"/>
    <p:sldId id="258" r:id="rId8"/>
    <p:sldId id="267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9" r:id="rId17"/>
    <p:sldId id="270" r:id="rId18"/>
    <p:sldId id="271" r:id="rId19"/>
    <p:sldId id="272" r:id="rId20"/>
    <p:sldId id="273" r:id="rId21"/>
    <p:sldId id="274" r:id="rId22"/>
    <p:sldId id="266" r:id="rId23"/>
    <p:sldId id="275" r:id="rId24"/>
    <p:sldId id="286" r:id="rId25"/>
    <p:sldId id="283" r:id="rId26"/>
    <p:sldId id="280" r:id="rId27"/>
    <p:sldId id="277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6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52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9227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C69E-2853-4392-B567-F94A19123E24}" type="datetimeFigureOut">
              <a:rPr lang="en-US"/>
              <a:pPr>
                <a:defRPr/>
              </a:pPr>
              <a:t>11/27/22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38F0C-C759-4E58-A8FE-4476BA4C0E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366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3A444-7D04-4E6D-886B-AFF1525072F2}" type="datetimeFigureOut">
              <a:rPr lang="en-US"/>
              <a:pPr>
                <a:defRPr/>
              </a:pPr>
              <a:t>11/27/22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B7522-1AA1-492D-9EB4-9007AB52EA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412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1EA67-0BD4-4FB7-AF06-F3FE0ED1FA4A}" type="datetimeFigureOut">
              <a:rPr lang="en-US"/>
              <a:pPr>
                <a:defRPr/>
              </a:pPr>
              <a:t>11/27/22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0569-B9E8-453D-9699-BBB3279140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5459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886E6-AF8D-42D8-BDB5-400AAEDD5DB3}" type="datetimeFigureOut">
              <a:rPr lang="en-US"/>
              <a:pPr>
                <a:defRPr/>
              </a:pPr>
              <a:t>11/27/22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23D46-4547-49A0-989A-97C28B090F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504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  <a:lvl2pPr>
              <a:defRPr sz="44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88A9-F007-4515-A90D-68355A8FE741}" type="datetimeFigureOut">
              <a:rPr lang="en-US"/>
              <a:pPr>
                <a:defRPr/>
              </a:pPr>
              <a:t>11/27/22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97A40-0B8A-4907-8774-178A696F92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4563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BB04B-1A1E-4B9D-AA72-2A2E26D551A2}" type="datetimeFigureOut">
              <a:rPr lang="en-US"/>
              <a:pPr>
                <a:defRPr/>
              </a:pPr>
              <a:t>11/27/22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65D7E-B936-43CE-84D8-7C620FF75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71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809876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2743200" y="4416425"/>
            <a:ext cx="94488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33084" y="4416426"/>
            <a:ext cx="508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741086" y="4456113"/>
            <a:ext cx="9254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+mn-cs"/>
              </a:rPr>
              <a:t>One Rule, One Interpretation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91816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0080" y="5034280"/>
            <a:ext cx="882904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856ADF-F635-CF52-E32F-5FB8A82B8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1882"/>
            <a:ext cx="2744149" cy="824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403DF0-76B4-AD38-8312-B6FD8C1BF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/>
          <a:stretch/>
        </p:blipFill>
        <p:spPr>
          <a:xfrm>
            <a:off x="0" y="1"/>
            <a:ext cx="121920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E68F0-67E5-4DF5-BFBE-D8076019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315" y="-64299"/>
            <a:ext cx="159729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24119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5533845"/>
            <a:ext cx="12189885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53456" y="3635652"/>
            <a:ext cx="9254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+mn-cs"/>
              </a:rPr>
              <a:t>One Rule, One Interpretation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108268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856ADF-F635-CF52-E32F-5FB8A82B8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95" y="5888835"/>
            <a:ext cx="2744149" cy="824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403DF0-76B4-AD38-8312-B6FD8C1BF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/>
          <a:stretch/>
        </p:blipFill>
        <p:spPr>
          <a:xfrm>
            <a:off x="0" y="1"/>
            <a:ext cx="12192000" cy="3918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AEF467-A58D-2298-8594-A65AB82D3420}"/>
              </a:ext>
            </a:extLst>
          </p:cNvPr>
          <p:cNvSpPr/>
          <p:nvPr userDrawn="1"/>
        </p:nvSpPr>
        <p:spPr>
          <a:xfrm>
            <a:off x="0" y="5949066"/>
            <a:ext cx="12187771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7648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090274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2115" y="5533845"/>
            <a:ext cx="12187771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53456" y="3635652"/>
            <a:ext cx="9254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+mn-cs"/>
              </a:rPr>
              <a:t>One Rule, One Interpretation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040" y="4218432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EF467-A58D-2298-8594-A65AB82D3420}"/>
              </a:ext>
            </a:extLst>
          </p:cNvPr>
          <p:cNvSpPr/>
          <p:nvPr userDrawn="1"/>
        </p:nvSpPr>
        <p:spPr>
          <a:xfrm>
            <a:off x="0" y="5949066"/>
            <a:ext cx="12187771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856ADF-F635-CF52-E32F-5FB8A82B8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30" y="6051839"/>
            <a:ext cx="2303141" cy="692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BFED7E-FBA4-BE10-11C8-FC45AD147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842" b="9110"/>
          <a:stretch/>
        </p:blipFill>
        <p:spPr>
          <a:xfrm>
            <a:off x="0" y="1"/>
            <a:ext cx="12192000" cy="410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74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090274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2115" y="5533845"/>
            <a:ext cx="12187771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2653456" y="3635652"/>
            <a:ext cx="9254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+mn-cs"/>
              </a:rPr>
              <a:t>One Rule, One Interpretation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040" y="4218432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EF467-A58D-2298-8594-A65AB82D3420}"/>
              </a:ext>
            </a:extLst>
          </p:cNvPr>
          <p:cNvSpPr/>
          <p:nvPr userDrawn="1"/>
        </p:nvSpPr>
        <p:spPr>
          <a:xfrm>
            <a:off x="0" y="5949066"/>
            <a:ext cx="12187771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856ADF-F635-CF52-E32F-5FB8A82B8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30" y="6051839"/>
            <a:ext cx="2303141" cy="692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83C579-FF2C-1224-9C80-7FAB5274E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/>
          <a:stretch/>
        </p:blipFill>
        <p:spPr>
          <a:xfrm>
            <a:off x="0" y="1"/>
            <a:ext cx="12192000" cy="40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77789"/>
            <a:ext cx="12192000" cy="1180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4015690"/>
            <a:ext cx="12192000" cy="1662099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853471"/>
            <a:ext cx="10314516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068065"/>
            <a:ext cx="10363200" cy="59322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AC4209-0727-D237-BD54-AE28F51A5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8872" y="6010276"/>
            <a:ext cx="2234256" cy="672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6AA6E-618E-4624-8E53-8A7064631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842" b="9110"/>
          <a:stretch/>
        </p:blipFill>
        <p:spPr>
          <a:xfrm>
            <a:off x="0" y="0"/>
            <a:ext cx="12192000" cy="40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9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por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809876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2743200" y="4416425"/>
            <a:ext cx="94488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33084" y="4416426"/>
            <a:ext cx="508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675659" y="4456113"/>
            <a:ext cx="431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cs typeface="+mn-cs"/>
              </a:rPr>
              <a:t>One Rule, One Interpretation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6945" y="4525963"/>
            <a:ext cx="1685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National Federation of State </a:t>
            </a:r>
          </a:p>
          <a:p>
            <a:pPr algn="ctr">
              <a:defRPr/>
            </a:pPr>
            <a:r>
              <a:rPr lang="en-US" sz="1000" dirty="0">
                <a:solidFill>
                  <a:schemeClr val="accent3"/>
                </a:solidFill>
                <a:latin typeface="+mn-lt"/>
                <a:cs typeface="Arial" charset="0"/>
              </a:rPr>
              <a:t>High School Associations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91816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0080" y="5034280"/>
            <a:ext cx="8829040" cy="17094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61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D58DB-0473-49E7-8FCF-E3C60A592785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C6EB7-24C7-4ADB-A469-6D576C7B84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59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oints of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49213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Points of Emphasis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74E5-FD7F-4BE5-A52F-7CC3448DC73D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5D8C-5BF0-4062-847A-4E374A8FC2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98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l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15961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7758-ACCC-4E26-AC66-857E65430FDE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71D9-E60A-4956-946F-F01E7608B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60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Editori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15961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Editorial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4A39-A647-43F0-BD87-446DC46F0454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D8F9-E0FA-433A-A2CD-F6F13C2907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0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Manu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15961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Manual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A03E-429E-4287-B460-5A3D2507CEB5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A0F9E-214F-4EC5-88BA-BF682F9F1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0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Manu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15961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Floor Mechanics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A03E-429E-4287-B460-5A3D2507CEB5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A0F9E-214F-4EC5-88BA-BF682F9F16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2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les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80533" y="15961"/>
            <a:ext cx="402166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Arial" charset="0"/>
              </a:rPr>
              <a:t>Rules Reminder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596BE-6D36-4222-847D-ED1890045996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FA9DB-E291-4943-BA24-3492DBA589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28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413250"/>
            <a:ext cx="12192000" cy="2452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809876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886854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7968E-4B65-1304-0A32-8C9568E30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/>
          <a:stretch/>
        </p:blipFill>
        <p:spPr>
          <a:xfrm>
            <a:off x="0" y="1"/>
            <a:ext cx="12192000" cy="2809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AC4209-0727-D237-BD54-AE28F51A5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872" y="6010276"/>
            <a:ext cx="2234256" cy="6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61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677789"/>
            <a:ext cx="12192000" cy="11802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4015690"/>
            <a:ext cx="12192000" cy="1662099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853471"/>
            <a:ext cx="10314516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068065"/>
            <a:ext cx="10363200" cy="59322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AC4209-0727-D237-BD54-AE28F51A5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8872" y="6010276"/>
            <a:ext cx="2234256" cy="672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6AA6E-618E-4624-8E53-8A7064631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842" b="9110"/>
          <a:stretch/>
        </p:blipFill>
        <p:spPr>
          <a:xfrm>
            <a:off x="0" y="0"/>
            <a:ext cx="12192000" cy="40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4856" y="19500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2856" y="19500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13DC-30C4-4EB6-933B-B35831C7F715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1FA01-9D33-4534-80B3-5D3504E70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9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45770A-8A45-FD64-069D-C4A048B56241}"/>
              </a:ext>
            </a:extLst>
          </p:cNvPr>
          <p:cNvSpPr/>
          <p:nvPr userDrawn="1"/>
        </p:nvSpPr>
        <p:spPr>
          <a:xfrm>
            <a:off x="0" y="407325"/>
            <a:ext cx="12192000" cy="6450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BF0ED-BC93-4DD3-BF6D-0277CC7D94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0105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80"/>
              <a:buNone/>
              <a:defRPr sz="14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18;p4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ft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408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1"/>
          <p:cNvSpPr/>
          <p:nvPr/>
        </p:nvSpPr>
        <p:spPr>
          <a:xfrm>
            <a:off x="-5291" y="4162980"/>
            <a:ext cx="12191999" cy="1552025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7F7F7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Lustria"/>
              <a:cs typeface="Calibri" panose="020F0502020204030204" pitchFamily="34" charset="0"/>
              <a:sym typeface="Lustria"/>
            </a:endParaRPr>
          </a:p>
        </p:txBody>
      </p:sp>
      <p:pic>
        <p:nvPicPr>
          <p:cNvPr id="23" name="Google Shape;23;p51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4661264" y="602036"/>
            <a:ext cx="2858887" cy="282622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1"/>
          <p:cNvSpPr txBox="1">
            <a:spLocks noGrp="1"/>
          </p:cNvSpPr>
          <p:nvPr>
            <p:ph type="title"/>
          </p:nvPr>
        </p:nvSpPr>
        <p:spPr>
          <a:xfrm>
            <a:off x="5292" y="4162980"/>
            <a:ext cx="12192000" cy="155202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  <a:defRPr sz="48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1195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with transition" preserve="1">
  <p:cSld name="Content - with transi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2"/>
          <p:cNvSpPr/>
          <p:nvPr/>
        </p:nvSpPr>
        <p:spPr>
          <a:xfrm>
            <a:off x="1" y="234950"/>
            <a:ext cx="12191999" cy="708026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7F7F7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Lustria"/>
              <a:cs typeface="Calibri" panose="020F0502020204030204" pitchFamily="34" charset="0"/>
              <a:sym typeface="Lustria"/>
            </a:endParaRPr>
          </a:p>
        </p:txBody>
      </p:sp>
      <p:pic>
        <p:nvPicPr>
          <p:cNvPr id="27" name="Google Shape;27;p52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53373" y="72150"/>
            <a:ext cx="1006143" cy="9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2"/>
          <p:cNvSpPr txBox="1">
            <a:spLocks noGrp="1"/>
          </p:cNvSpPr>
          <p:nvPr>
            <p:ph type="title"/>
          </p:nvPr>
        </p:nvSpPr>
        <p:spPr>
          <a:xfrm>
            <a:off x="660400" y="312302"/>
            <a:ext cx="11531600" cy="5476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  <a:defRPr sz="40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29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D Content - with transition" preserve="1">
  <p:cSld name="GOOD Content - with transi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3"/>
          <p:cNvSpPr/>
          <p:nvPr/>
        </p:nvSpPr>
        <p:spPr>
          <a:xfrm>
            <a:off x="1" y="234950"/>
            <a:ext cx="12191999" cy="708026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7F7F7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Lustria"/>
              <a:cs typeface="Calibri" panose="020F0502020204030204" pitchFamily="34" charset="0"/>
              <a:sym typeface="Lustria"/>
            </a:endParaRPr>
          </a:p>
        </p:txBody>
      </p:sp>
      <p:pic>
        <p:nvPicPr>
          <p:cNvPr id="31" name="Google Shape;31;p53"/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153594" y="72369"/>
            <a:ext cx="1005701" cy="99421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3"/>
          <p:cNvSpPr txBox="1">
            <a:spLocks noGrp="1"/>
          </p:cNvSpPr>
          <p:nvPr>
            <p:ph type="title"/>
          </p:nvPr>
        </p:nvSpPr>
        <p:spPr>
          <a:xfrm>
            <a:off x="1117600" y="312302"/>
            <a:ext cx="11074399" cy="5476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  <a:defRPr sz="4000" b="1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62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37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150000" y="3481666"/>
            <a:ext cx="7892000" cy="415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0000" y="662512"/>
            <a:ext cx="10272000" cy="72324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46" name="Google Shape;46;p7"/>
          <p:cNvGrpSpPr/>
          <p:nvPr/>
        </p:nvGrpSpPr>
        <p:grpSpPr>
          <a:xfrm>
            <a:off x="2800" y="347385"/>
            <a:ext cx="12186400" cy="6163233"/>
            <a:chOff x="2098" y="260529"/>
            <a:chExt cx="9139800" cy="4622425"/>
          </a:xfrm>
        </p:grpSpPr>
        <p:cxnSp>
          <p:nvCxnSpPr>
            <p:cNvPr id="47" name="Google Shape;47;p7"/>
            <p:cNvCxnSpPr/>
            <p:nvPr/>
          </p:nvCxnSpPr>
          <p:spPr>
            <a:xfrm>
              <a:off x="2098" y="260529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7"/>
            <p:cNvCxnSpPr/>
            <p:nvPr/>
          </p:nvCxnSpPr>
          <p:spPr>
            <a:xfrm>
              <a:off x="2098" y="4882954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D55BA7-D2A9-19E4-AD6F-2B3FB3DCC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958"/>
          <a:stretch/>
        </p:blipFill>
        <p:spPr>
          <a:xfrm>
            <a:off x="10954952" y="1"/>
            <a:ext cx="1237049" cy="7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5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7"/>
          <p:cNvCxnSpPr/>
          <p:nvPr/>
        </p:nvCxnSpPr>
        <p:spPr>
          <a:xfrm>
            <a:off x="2800" y="347384"/>
            <a:ext cx="12186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7"/>
          <p:cNvCxnSpPr/>
          <p:nvPr/>
        </p:nvCxnSpPr>
        <p:spPr>
          <a:xfrm>
            <a:off x="2800" y="6510617"/>
            <a:ext cx="12186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804AE94-6962-E227-9352-66B61B985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958"/>
          <a:stretch/>
        </p:blipFill>
        <p:spPr>
          <a:xfrm>
            <a:off x="10954952" y="1"/>
            <a:ext cx="1237049" cy="7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84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7"/>
          <p:cNvCxnSpPr/>
          <p:nvPr/>
        </p:nvCxnSpPr>
        <p:spPr>
          <a:xfrm>
            <a:off x="2800" y="347384"/>
            <a:ext cx="12186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7"/>
          <p:cNvCxnSpPr/>
          <p:nvPr/>
        </p:nvCxnSpPr>
        <p:spPr>
          <a:xfrm>
            <a:off x="2800" y="6510617"/>
            <a:ext cx="12186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4329A1E-8A72-A6DA-21C5-80CCD67E4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958"/>
          <a:stretch/>
        </p:blipFill>
        <p:spPr>
          <a:xfrm>
            <a:off x="10954952" y="1"/>
            <a:ext cx="1237049" cy="7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4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98039" y="2608283"/>
            <a:ext cx="6598723" cy="1641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51" name="Google Shape;51;p8"/>
          <p:cNvGrpSpPr/>
          <p:nvPr/>
        </p:nvGrpSpPr>
        <p:grpSpPr>
          <a:xfrm>
            <a:off x="2800" y="347385"/>
            <a:ext cx="12186400" cy="6163233"/>
            <a:chOff x="2098" y="260529"/>
            <a:chExt cx="9139800" cy="4622425"/>
          </a:xfrm>
        </p:grpSpPr>
        <p:cxnSp>
          <p:nvCxnSpPr>
            <p:cNvPr id="52" name="Google Shape;52;p8"/>
            <p:cNvCxnSpPr/>
            <p:nvPr/>
          </p:nvCxnSpPr>
          <p:spPr>
            <a:xfrm>
              <a:off x="2098" y="260529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8"/>
            <p:cNvCxnSpPr/>
            <p:nvPr/>
          </p:nvCxnSpPr>
          <p:spPr>
            <a:xfrm>
              <a:off x="2098" y="4882954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47C66B-51CA-998E-46CB-4713091CBE5C}"/>
              </a:ext>
            </a:extLst>
          </p:cNvPr>
          <p:cNvGrpSpPr/>
          <p:nvPr userDrawn="1"/>
        </p:nvGrpSpPr>
        <p:grpSpPr>
          <a:xfrm>
            <a:off x="7286603" y="1983601"/>
            <a:ext cx="6300244" cy="2890800"/>
            <a:chOff x="5865002" y="802964"/>
            <a:chExt cx="4725183" cy="2168100"/>
          </a:xfrm>
        </p:grpSpPr>
        <p:grpSp>
          <p:nvGrpSpPr>
            <p:cNvPr id="9" name="Google Shape;198;p28">
              <a:extLst>
                <a:ext uri="{FF2B5EF4-FFF2-40B4-BE49-F238E27FC236}">
                  <a16:creationId xmlns:a16="http://schemas.microsoft.com/office/drawing/2014/main" id="{15AE181F-1497-D130-083E-27A84DE9E162}"/>
                </a:ext>
              </a:extLst>
            </p:cNvPr>
            <p:cNvGrpSpPr/>
            <p:nvPr/>
          </p:nvGrpSpPr>
          <p:grpSpPr>
            <a:xfrm flipH="1">
              <a:off x="5872622" y="802964"/>
              <a:ext cx="4717563" cy="2168100"/>
              <a:chOff x="-2812153" y="1027375"/>
              <a:chExt cx="4717563" cy="2168100"/>
            </a:xfrm>
          </p:grpSpPr>
          <p:sp>
            <p:nvSpPr>
              <p:cNvPr id="11" name="Google Shape;199;p28">
                <a:extLst>
                  <a:ext uri="{FF2B5EF4-FFF2-40B4-BE49-F238E27FC236}">
                    <a16:creationId xmlns:a16="http://schemas.microsoft.com/office/drawing/2014/main" id="{23AA8165-5D61-F886-BB71-5D55C57BF9E4}"/>
                  </a:ext>
                </a:extLst>
              </p:cNvPr>
              <p:cNvSpPr/>
              <p:nvPr/>
            </p:nvSpPr>
            <p:spPr>
              <a:xfrm flipH="1">
                <a:off x="-1533071" y="1027375"/>
                <a:ext cx="2159400" cy="2168100"/>
              </a:xfrm>
              <a:prstGeom prst="ellipse">
                <a:avLst/>
              </a:prstGeom>
              <a:noFill/>
              <a:ln w="1905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2" name="Google Shape;200;p28">
                <a:extLst>
                  <a:ext uri="{FF2B5EF4-FFF2-40B4-BE49-F238E27FC236}">
                    <a16:creationId xmlns:a16="http://schemas.microsoft.com/office/drawing/2014/main" id="{5F82015C-5FD2-6F27-B1EE-15FF8CBEBCB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6276" t="16086" r="15991" b="16181"/>
              <a:stretch/>
            </p:blipFill>
            <p:spPr>
              <a:xfrm flipH="1">
                <a:off x="-253990" y="1031725"/>
                <a:ext cx="2159400" cy="2159400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201;p28">
                <a:extLst>
                  <a:ext uri="{FF2B5EF4-FFF2-40B4-BE49-F238E27FC236}">
                    <a16:creationId xmlns:a16="http://schemas.microsoft.com/office/drawing/2014/main" id="{D6DEF3B4-F9D2-3D38-E3EF-23A00133D60D}"/>
                  </a:ext>
                </a:extLst>
              </p:cNvPr>
              <p:cNvSpPr/>
              <p:nvPr/>
            </p:nvSpPr>
            <p:spPr>
              <a:xfrm flipH="1">
                <a:off x="-2812153" y="1027375"/>
                <a:ext cx="2159400" cy="2168100"/>
              </a:xfrm>
              <a:prstGeom prst="ellipse">
                <a:avLst/>
              </a:prstGeom>
              <a:noFill/>
              <a:ln w="1905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F82D4D-5091-3F2F-6BFE-C5E20A0F8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865002" y="813543"/>
              <a:ext cx="2159400" cy="2134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036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8172F-8736-1CCB-CAAB-855D3D35F8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958"/>
          <a:stretch/>
        </p:blipFill>
        <p:spPr>
          <a:xfrm>
            <a:off x="10954952" y="1"/>
            <a:ext cx="1237049" cy="7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4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864599"/>
            <a:ext cx="9529200" cy="2298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329000" y="4215655"/>
            <a:ext cx="9534000" cy="41546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68" name="Google Shape;68;p11"/>
          <p:cNvGrpSpPr/>
          <p:nvPr/>
        </p:nvGrpSpPr>
        <p:grpSpPr>
          <a:xfrm>
            <a:off x="2800" y="347385"/>
            <a:ext cx="12186400" cy="6163233"/>
            <a:chOff x="2098" y="260529"/>
            <a:chExt cx="9139800" cy="4622425"/>
          </a:xfrm>
        </p:grpSpPr>
        <p:cxnSp>
          <p:nvCxnSpPr>
            <p:cNvPr id="69" name="Google Shape;69;p11"/>
            <p:cNvCxnSpPr/>
            <p:nvPr/>
          </p:nvCxnSpPr>
          <p:spPr>
            <a:xfrm>
              <a:off x="2098" y="260529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11"/>
            <p:cNvCxnSpPr/>
            <p:nvPr/>
          </p:nvCxnSpPr>
          <p:spPr>
            <a:xfrm>
              <a:off x="2098" y="4882954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00587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preserve="1">
  <p:cSld name="Title and text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1686800" y="4407995"/>
            <a:ext cx="8818400" cy="72324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1688623" y="5562083"/>
            <a:ext cx="8814800" cy="415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08" name="Google Shape;108;p17"/>
          <p:cNvGrpSpPr/>
          <p:nvPr/>
        </p:nvGrpSpPr>
        <p:grpSpPr>
          <a:xfrm>
            <a:off x="2800" y="347385"/>
            <a:ext cx="12186400" cy="6163233"/>
            <a:chOff x="2098" y="260529"/>
            <a:chExt cx="9139800" cy="4622425"/>
          </a:xfrm>
        </p:grpSpPr>
        <p:cxnSp>
          <p:nvCxnSpPr>
            <p:cNvPr id="109" name="Google Shape;109;p17"/>
            <p:cNvCxnSpPr/>
            <p:nvPr/>
          </p:nvCxnSpPr>
          <p:spPr>
            <a:xfrm>
              <a:off x="2098" y="260529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17"/>
            <p:cNvCxnSpPr/>
            <p:nvPr/>
          </p:nvCxnSpPr>
          <p:spPr>
            <a:xfrm>
              <a:off x="2098" y="4882954"/>
              <a:ext cx="913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A510EBE-43D8-5A3F-B3FB-D32468982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958"/>
          <a:stretch/>
        </p:blipFill>
        <p:spPr>
          <a:xfrm>
            <a:off x="10954952" y="1"/>
            <a:ext cx="1237049" cy="7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2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6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2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7E6E6"/>
            </a:gs>
            <a:gs pos="100000">
              <a:srgbClr val="76717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EB07D-573C-4308-AB84-4DE4C00DD4A3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699C-3C0E-4D70-A2DF-96F8BD294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1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BBAB6B-81BE-4F19-A75C-273AF366F653}"/>
              </a:ext>
            </a:extLst>
          </p:cNvPr>
          <p:cNvGrpSpPr>
            <a:grpSpLocks/>
          </p:cNvGrpSpPr>
          <p:nvPr/>
        </p:nvGrpSpPr>
        <p:grpSpPr bwMode="auto">
          <a:xfrm>
            <a:off x="10557668" y="0"/>
            <a:ext cx="1592263" cy="1858963"/>
            <a:chOff x="7354639" y="14963"/>
            <a:chExt cx="1648202" cy="1925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552D50-1037-48DC-8AD3-2A767309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00">
              <a:off x="7498875" y="14963"/>
              <a:ext cx="1487278" cy="1925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E1D718-3406-42C0-8439-F6F92DCB2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639" y="577004"/>
              <a:ext cx="1648202" cy="65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9947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ntramural JL" panose="00000400000000000000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940985" y="525463"/>
            <a:ext cx="10026649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6851" y="1989139"/>
            <a:ext cx="10500783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0267" y="6516688"/>
            <a:ext cx="28448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095B79-01CE-4ED0-989F-2DE6BB02611A}" type="datetimeFigureOut">
              <a:rPr lang="en-US"/>
              <a:pPr>
                <a:defRPr/>
              </a:pPr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7018" y="6516688"/>
            <a:ext cx="1991783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516688"/>
            <a:ext cx="1388533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EB5F1B-DC25-41F9-B0A8-DDD82FCDFB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42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874185" y="0"/>
            <a:ext cx="4023783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C0DAF-DB3E-7E67-BF7B-30358092F47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" y="833438"/>
            <a:ext cx="1558456" cy="46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dt="0"/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 kern="1200" cap="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Wingdings" panose="05000000000000000000" pitchFamily="2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098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libri"/>
              <a:buChar char="◈"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861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Calibri"/>
              <a:buChar char="🞚"/>
              <a:def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Calibri"/>
              <a:buChar char="◈"/>
              <a:defRPr sz="16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Calibri"/>
              <a:buChar char="🞚"/>
              <a:defRPr sz="1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8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Calibri"/>
              <a:buChar char="◈"/>
              <a:defRPr sz="1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08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Calibri"/>
              <a:buChar char="◈"/>
              <a:defRPr sz="1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08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Calibri"/>
              <a:buChar char="◈"/>
              <a:defRPr sz="1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08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Calibri"/>
              <a:buChar char="◈"/>
              <a:defRPr sz="1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0829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80"/>
              <a:buFont typeface="Calibri"/>
              <a:buChar char="◈"/>
              <a:defRPr sz="1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849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662507"/>
            <a:ext cx="102780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ulish Black"/>
              <a:buNone/>
              <a:defRPr sz="350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●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○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■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●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○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■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●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○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 Siliguri"/>
              <a:buChar char="■"/>
              <a:defRPr sz="1500">
                <a:solidFill>
                  <a:schemeClr val="lt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042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fif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owyourwhistle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5DCB-0AAB-7D2E-692D-84EDF23E9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PRESEASON 2022-23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908D3-70A6-4199-E0F4-9222CBB59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7975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NADEAU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207-446-5730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nadmar98@yahoo.com</a:t>
            </a:r>
          </a:p>
        </p:txBody>
      </p:sp>
    </p:spTree>
    <p:extLst>
      <p:ext uri="{BB962C8B-B14F-4D97-AF65-F5344CB8AC3E}">
        <p14:creationId xmlns:p14="http://schemas.microsoft.com/office/powerpoint/2010/main" val="121468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2536-59CC-3863-302E-AFF6EFDC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I WEAR TO GAMES?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724565-8D74-972C-057D-2B25A89F4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658" y="1759055"/>
            <a:ext cx="2981770" cy="4453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D5FCF-3E59-F4BD-80E4-33DCA3FC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578" y="1897166"/>
            <a:ext cx="2677816" cy="431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8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9767-27D4-AFE8-46AB-1D1631B7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ACCEPTABLE ATTIRE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C520-3C55-E596-021D-6159B410D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1406769"/>
            <a:ext cx="11657427" cy="5451231"/>
          </a:xfrm>
        </p:spPr>
        <p:txBody>
          <a:bodyPr>
            <a:normAutofit fontScale="32500" lnSpcReduction="20000"/>
          </a:bodyPr>
          <a:lstStyle/>
          <a:p>
            <a:r>
              <a:rPr lang="en-US" sz="8600" dirty="0"/>
              <a:t>Business Casual - </a:t>
            </a:r>
            <a:r>
              <a:rPr lang="en-US" sz="8600" dirty="0">
                <a:solidFill>
                  <a:srgbClr val="FF0000"/>
                </a:solidFill>
              </a:rPr>
              <a:t>MOST ACCEPTABLE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No Jeans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Sweatpants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Joggers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Yoga Pants </a:t>
            </a:r>
          </a:p>
          <a:p>
            <a:endParaRPr lang="en-US" sz="8600" dirty="0"/>
          </a:p>
          <a:p>
            <a:r>
              <a:rPr lang="en-US" sz="8600" dirty="0"/>
              <a:t>Some Situations Dictate Attire  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Employment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Last Minute Assignment</a:t>
            </a:r>
          </a:p>
          <a:p>
            <a:endParaRPr lang="en-US" sz="8600" dirty="0"/>
          </a:p>
          <a:p>
            <a:r>
              <a:rPr lang="en-US" sz="8600" dirty="0">
                <a:solidFill>
                  <a:srgbClr val="FF0000"/>
                </a:solidFill>
              </a:rPr>
              <a:t>BE PROFESSIONAL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FCB1-52D7-3768-9ECF-7B5F631D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 AT GAME SITE</a:t>
            </a:r>
          </a:p>
        </p:txBody>
      </p:sp>
      <p:pic>
        <p:nvPicPr>
          <p:cNvPr id="5" name="Content Placeholder 4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5B2BBA55-D8CD-BEE6-856A-E2AFD34C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792288"/>
            <a:ext cx="9274629" cy="4700587"/>
          </a:xfrm>
        </p:spPr>
      </p:pic>
    </p:spTree>
    <p:extLst>
      <p:ext uri="{BB962C8B-B14F-4D97-AF65-F5344CB8AC3E}">
        <p14:creationId xmlns:p14="http://schemas.microsoft.com/office/powerpoint/2010/main" val="208636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E742-29D9-05D8-B33D-0DC7D353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ARRIVAL AT GAME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C4782-A5F1-376F-FCF2-9D0D86732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1" y="1448972"/>
            <a:ext cx="10748889" cy="472799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MS/Sub Varsity arrive at lease 30 min before game time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make sure dressed and on floor 15min prior to start of the game</a:t>
            </a:r>
          </a:p>
          <a:p>
            <a:pPr marL="0" indent="0">
              <a:buNone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Varsity Games – Arrive at least 45min before start time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Athletic Administrator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with your partner away from coaches/fans</a:t>
            </a:r>
          </a:p>
          <a:p>
            <a:pPr marL="0" indent="0">
              <a:buNone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Varsity - Be in the locker room at the beginning(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 4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quarter.</a:t>
            </a:r>
          </a:p>
        </p:txBody>
      </p:sp>
    </p:spTree>
    <p:extLst>
      <p:ext uri="{BB962C8B-B14F-4D97-AF65-F5344CB8AC3E}">
        <p14:creationId xmlns:p14="http://schemas.microsoft.com/office/powerpoint/2010/main" val="175523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F2A4-31B8-9CF0-893D-A8F9248F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69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23795-2D93-DDE6-A7A6-574E6BEC1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Nobody does pregame anymore!! </a:t>
            </a:r>
          </a:p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Said by: 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Everyone</a:t>
            </a:r>
          </a:p>
          <a:p>
            <a:pPr marL="0" indent="0" algn="ctr">
              <a:buNone/>
            </a:pPr>
            <a:endParaRPr lang="en-US" i="1" dirty="0"/>
          </a:p>
          <a:p>
            <a:r>
              <a:rPr lang="en-US" dirty="0"/>
              <a:t>An Abbreviated Pregame??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PCA/ Line Coverage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Eye Contact/Designated spots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Double Whistles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Contact on ball handler/shooter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Bench Decorum/Odd Situations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4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E37C-96DE-E935-942B-0ED6634A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PREGAME ON THE COURT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11BEC-EF89-ABE6-25CF-89C6ED75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294228"/>
            <a:ext cx="10791092" cy="4882735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Team &amp; Players</a:t>
            </a:r>
          </a:p>
          <a:p>
            <a:pPr lvl="1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pivot foot and moves off dribble</a:t>
            </a:r>
          </a:p>
          <a:p>
            <a:pPr lvl="1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Play Or 3pt Shooting</a:t>
            </a:r>
          </a:p>
          <a:p>
            <a:endParaRPr lang="en-US" sz="3300" dirty="0"/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conversations short with each other</a:t>
            </a:r>
          </a:p>
          <a:p>
            <a:pPr lvl="1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Refrain from chatting with spectators</a:t>
            </a:r>
          </a:p>
          <a:p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with Table Crew and go over possible scenarios</a:t>
            </a:r>
          </a:p>
          <a:p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Coaches &amp; Captains Meeting </a:t>
            </a:r>
          </a:p>
          <a:p>
            <a:pPr lvl="1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it brief</a:t>
            </a:r>
          </a:p>
          <a:p>
            <a:pPr lvl="1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the 3 questions to coaches and players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6C038-D5A1-C122-8E42-70D7B15B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17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37EA9-E9EF-B341-3B09-3465C03C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we in shape to officiate? Can we keep up with the play?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we happy to, “Be there?” 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What’s our body language saying?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know the rules?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use proper signals?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use proper mechanics?</a:t>
            </a:r>
          </a:p>
          <a:p>
            <a:pPr algn="just"/>
            <a:r>
              <a:rPr lang="en-US" b="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disarm coaches if it’s not our</a:t>
            </a:r>
            <a:r>
              <a:rPr lang="en-US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ruling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CC7A-89C1-9E35-B12E-202E3A04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F0D92-FEA3-4681-24F6-04568198B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back our teammates? </a:t>
            </a:r>
          </a:p>
          <a:p>
            <a:pPr lvl="1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Coach’s comments</a:t>
            </a:r>
            <a:endParaRPr lang="en-US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help pickup our crew members who are having a tough night, had a tough ruling?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show good leadership?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manage major moments together?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we get together and stay focused at the end of the game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C57A-D35F-2EDD-D78A-03F1A0D9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731FA-7BFC-77C4-97C1-6168C295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Partner for Feedback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 should give constructive feedback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check afterwards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ANY TECHNICAL FOULS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contact Interpreter after the game with ANY ejections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0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A871B-19BB-7DE1-2D01-BCA42914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GAME CONFERENCE CENTER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8B127E-2485-C328-C78C-197FE6079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96" y="1825625"/>
            <a:ext cx="69364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6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973E-AA22-F6A7-F435-6D530BA8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5125"/>
            <a:ext cx="108051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TIME FOR BASKETBALL SEASON</a:t>
            </a:r>
          </a:p>
        </p:txBody>
      </p:sp>
      <p:pic>
        <p:nvPicPr>
          <p:cNvPr id="1026" name="Picture 2" descr="Kim Mulkey regrets 'knock them right in the face' statement but stands by  defense of Baylor">
            <a:extLst>
              <a:ext uri="{FF2B5EF4-FFF2-40B4-BE49-F238E27FC236}">
                <a16:creationId xmlns:a16="http://schemas.microsoft.com/office/drawing/2014/main" id="{DB7393D4-0439-4548-9A30-2AE89F2B49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04" y="2336674"/>
            <a:ext cx="2809875" cy="24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 yelling at referees effecting the game? | by Mason Florence | Medium">
            <a:extLst>
              <a:ext uri="{FF2B5EF4-FFF2-40B4-BE49-F238E27FC236}">
                <a16:creationId xmlns:a16="http://schemas.microsoft.com/office/drawing/2014/main" id="{52FA86DC-A484-C2EB-36C8-B8D6D117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46" y="2524124"/>
            <a:ext cx="2533650" cy="228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en basketball referee giving sign for technical foul Stock Photo | Adobe  Stock">
            <a:extLst>
              <a:ext uri="{FF2B5EF4-FFF2-40B4-BE49-F238E27FC236}">
                <a16:creationId xmlns:a16="http://schemas.microsoft.com/office/drawing/2014/main" id="{9A3B8002-017C-1CCC-F82E-7D0A6BFC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2336674"/>
            <a:ext cx="1743075" cy="36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8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2D48B-C410-6878-89D8-7473C810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32" y="3767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ITEMS TO THINK ABOUT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05F144B-EC68-DA25-CC7A-7F1545F4F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63" y="1550202"/>
            <a:ext cx="8589364" cy="5032375"/>
          </a:xfrm>
        </p:spPr>
      </p:pic>
    </p:spTree>
    <p:extLst>
      <p:ext uri="{BB962C8B-B14F-4D97-AF65-F5344CB8AC3E}">
        <p14:creationId xmlns:p14="http://schemas.microsoft.com/office/powerpoint/2010/main" val="3511895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C1B7-0DCA-31E8-9CC9-388C471F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745"/>
            <a:ext cx="11353800" cy="1535943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CONCUSSION PROTOCOLS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(Pg. 85 Rulebook)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AAD98-B418-C3D7-73B7-B0B85680C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5F5B6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an athlete exhibits signs, symptoms or behaviors consistent with a concussion, that athlete shall be immediately removed from the contest and shall not return to play until cleared by an appropriate health-care professional.</a:t>
            </a:r>
          </a:p>
          <a:p>
            <a:pPr lvl="2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Dazed or Stunned appearance</a:t>
            </a:r>
          </a:p>
          <a:p>
            <a:pPr marL="457200" lvl="1" indent="0">
              <a:buNone/>
            </a:pPr>
            <a:r>
              <a:rPr lang="en-US" sz="2800" b="0" i="0" dirty="0">
                <a:solidFill>
                  <a:srgbClr val="5F5B6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5F5B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5F5B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0" i="0" dirty="0">
                <a:solidFill>
                  <a:srgbClr val="5F5B6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fficials are not to diagnose injuries but should remove the athlete and notify the coach. Allow the health-care professional to determine the outcome of the injury.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2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72DF-8D83-C08A-1928-C722AF47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91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UNSPORTING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BBD8A-9CB5-312A-6F95-000A7F40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 comments or Foul Language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Gestures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Throwing Items or Stomping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Anything else that is deemed “UNSPORTING</a:t>
            </a:r>
            <a:r>
              <a:rPr lang="en-US" dirty="0"/>
              <a:t>”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92F66-61CB-E3E7-8635-01A94415F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3708820"/>
            <a:ext cx="2895600" cy="1581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DB936-BFDC-BB18-FAF6-A80334B4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286" y="434975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066AF2-7571-A7AE-9045-086A73A6D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067" y="3708820"/>
            <a:ext cx="2438400" cy="1876425"/>
          </a:xfrm>
          <a:prstGeom prst="rect">
            <a:avLst/>
          </a:prstGeom>
        </p:spPr>
      </p:pic>
      <p:pic>
        <p:nvPicPr>
          <p:cNvPr id="8" name="Picture 7" descr="A person with his hand on his head&#10;&#10;Description automatically generated with low confidence">
            <a:extLst>
              <a:ext uri="{FF2B5EF4-FFF2-40B4-BE49-F238E27FC236}">
                <a16:creationId xmlns:a16="http://schemas.microsoft.com/office/drawing/2014/main" id="{9936FC02-0902-A0DC-6584-E76252CCC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06" y="4202305"/>
            <a:ext cx="2438399" cy="24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22FF-35FF-1FFF-23DB-D9DB6FA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9561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D7E05-4E36-7439-F657-3F6EE03AC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 on top of proper/improper equipment &amp; uniform issues all season.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season progresses, so does our personal life.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TO KEEP UP ON BLOCK DATES IN ARBITER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 avocation, make sure you are having fun with it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1F41-0677-A8E9-CB73-59668F0D6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LUCK THIS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D92-CF3A-4383-F3E7-1C75D20BE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 HEALTHY!!</a:t>
            </a:r>
          </a:p>
        </p:txBody>
      </p:sp>
    </p:spTree>
    <p:extLst>
      <p:ext uri="{BB962C8B-B14F-4D97-AF65-F5344CB8AC3E}">
        <p14:creationId xmlns:p14="http://schemas.microsoft.com/office/powerpoint/2010/main" val="408770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235B-6BA8-14C4-9E3E-AFB1FD82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697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F7B1-912F-0F9D-8E06-CB82EBA7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49" y="1787844"/>
            <a:ext cx="10678551" cy="484053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NFHS Basketball Rules Book (RULE 2-1)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&amp; White Striped Shirt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Pants - Slacks (no wind pants or sweatpants)</a:t>
            </a:r>
          </a:p>
          <a:p>
            <a:pPr lvl="1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Shoes and Socks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Warmup Jacket (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 – REGULAR SEASON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087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65EDB-857C-3684-A573-3D31991D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271" y="0"/>
            <a:ext cx="5983458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B03E8A-83ED-E728-9094-2F0258940F31}"/>
              </a:ext>
            </a:extLst>
          </p:cNvPr>
          <p:cNvSpPr/>
          <p:nvPr/>
        </p:nvSpPr>
        <p:spPr>
          <a:xfrm>
            <a:off x="3462625" y="5523345"/>
            <a:ext cx="2368221" cy="1334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3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D978-8D99-EF66-ED06-331E349C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WHISTLE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A4351-1B28-377C-51FC-AD0C7023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FOX 40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9A2F5-4050-FCA6-EC48-35EF9996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13" y="2422911"/>
            <a:ext cx="7571574" cy="34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0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EC1D9-C742-9314-DB52-BC1ED89AA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TO BUY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00FE2-310E-2BFD-1216-DA82BF41D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solidFill>
                <a:schemeClr val="accent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US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US" dirty="0">
              <a:solidFill>
                <a:srgbClr val="00B0F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WWW.BLOWYOURWHISTLES.COM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3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F8389-C36F-320F-6116-16F5FF6B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23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I GET GAMES?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2CC3A-CF00-BA77-9974-448333FEF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Officials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 Education sessions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 #20 ASSIGNOR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Tourtelotte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your emails often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ready to be assigned in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ARBITER?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ARBITERSPORTS.COM</a:t>
            </a:r>
          </a:p>
          <a:p>
            <a:pPr lvl="1"/>
            <a:endParaRPr lang="en-US" sz="2000" b="1" u="sng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971BE-DE1D-3DEA-4B0C-9871F9EBD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64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6C3651-4FB2-2720-C9B2-1B89C9E484F5}"/>
              </a:ext>
            </a:extLst>
          </p:cNvPr>
          <p:cNvSpPr/>
          <p:nvPr/>
        </p:nvSpPr>
        <p:spPr>
          <a:xfrm>
            <a:off x="3924228" y="1381394"/>
            <a:ext cx="1768979" cy="63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09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5FB34-9BFB-C305-2944-83B93A35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7066"/>
          </a:xfrm>
        </p:spPr>
        <p:txBody>
          <a:bodyPr>
            <a:no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GAMES ASSIGNED… NOW WHAT??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5E1D1-883E-8563-F2A2-4E84D739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5782" cy="466725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 or Decline assignments in a timely manner?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managing your Open/Blocked Dates?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your partner at least 24hrs before the game.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Arrival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7955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22 MBC Interpretation-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AABO TIP-OFF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IAABO TIP-OFF">
      <a:majorFont>
        <a:latin typeface="Intramural JL"/>
        <a:ea typeface=""/>
        <a:cs typeface=""/>
      </a:majorFont>
      <a:minorFont>
        <a:latin typeface="Gloucester MT Extra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ABO TIP-OFF" id="{2D125542-0EAF-429E-9996-3A8715597627}" vid="{1AFE0B1F-A039-41BD-AB75-1FE518520C8F}"/>
    </a:ext>
  </a:extLst>
</a:theme>
</file>

<file path=ppt/theme/theme3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7F7F7F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FHS Company PowerPoint_2016.potx" id="{E899A741-F5BD-43AA-B5E0-DCD7993171DB}" vid="{27D8CB35-A580-4973-93BD-0D660C05BC90}"/>
    </a:ext>
  </a:extLst>
</a:theme>
</file>

<file path=ppt/theme/theme4.xml><?xml version="1.0" encoding="utf-8"?>
<a:theme xmlns:a="http://schemas.openxmlformats.org/drawingml/2006/main" name="1_Slate">
  <a:themeElements>
    <a:clrScheme name="Slat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on Day Minitheme by Slidesgo">
  <a:themeElements>
    <a:clrScheme name="Simple Light">
      <a:dk1>
        <a:srgbClr val="000000"/>
      </a:dk1>
      <a:lt1>
        <a:srgbClr val="FFFFFF"/>
      </a:lt1>
      <a:dk2>
        <a:srgbClr val="AAAAAA"/>
      </a:dk2>
      <a:lt2>
        <a:srgbClr val="4B4B4B"/>
      </a:lt2>
      <a:accent1>
        <a:srgbClr val="27272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 MBC Interpretation-3</Template>
  <TotalTime>7162</TotalTime>
  <Words>648</Words>
  <Application>Microsoft Macintosh PowerPoint</Application>
  <PresentationFormat>Widescreen</PresentationFormat>
  <Paragraphs>134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Bebas Neue</vt:lpstr>
      <vt:lpstr>Calibri</vt:lpstr>
      <vt:lpstr>Calibri Light</vt:lpstr>
      <vt:lpstr>Courier New</vt:lpstr>
      <vt:lpstr>Gloucester MT Extra Condensed</vt:lpstr>
      <vt:lpstr>Hind Siliguri</vt:lpstr>
      <vt:lpstr>Intramural JL</vt:lpstr>
      <vt:lpstr>Mulish Black</vt:lpstr>
      <vt:lpstr>Nunito Light</vt:lpstr>
      <vt:lpstr>Times New Roman</vt:lpstr>
      <vt:lpstr>Wingdings</vt:lpstr>
      <vt:lpstr>2022 MBC Interpretation-3</vt:lpstr>
      <vt:lpstr>IAABO TIP-OFF</vt:lpstr>
      <vt:lpstr>1_Office Theme</vt:lpstr>
      <vt:lpstr>1_Slate</vt:lpstr>
      <vt:lpstr>Moon Day Minitheme by Slidesgo</vt:lpstr>
      <vt:lpstr>PRESEASON 2022-23</vt:lpstr>
      <vt:lpstr>IT’S TIME FOR BASKETBALL SEASON</vt:lpstr>
      <vt:lpstr>UNIFORMS</vt:lpstr>
      <vt:lpstr>PowerPoint Presentation</vt:lpstr>
      <vt:lpstr>WHISTLE</vt:lpstr>
      <vt:lpstr>WHERE TO BUY</vt:lpstr>
      <vt:lpstr>HOW DO I GET GAMES?</vt:lpstr>
      <vt:lpstr>PowerPoint Presentation</vt:lpstr>
      <vt:lpstr>I HAVE GAMES ASSIGNED… NOW WHAT??</vt:lpstr>
      <vt:lpstr>WHAT SHOULD I WEAR TO GAMES?</vt:lpstr>
      <vt:lpstr>ACCEPTABLE ATTIRE</vt:lpstr>
      <vt:lpstr>ARRIVAL AT GAME SITE</vt:lpstr>
      <vt:lpstr>ARRIVAL AT GAME SITE</vt:lpstr>
      <vt:lpstr>PREGAME</vt:lpstr>
      <vt:lpstr>PREGAME ON THE COURT</vt:lpstr>
      <vt:lpstr>DURING THE GAME</vt:lpstr>
      <vt:lpstr>DURING THE GAME</vt:lpstr>
      <vt:lpstr>AFTER THE GAME</vt:lpstr>
      <vt:lpstr> POST GAME CONFERENCE CENTER</vt:lpstr>
      <vt:lpstr>OTHER ITEMS TO THINK ABOUT</vt:lpstr>
      <vt:lpstr> CONCUSSION PROTOCOLS (Pg. 85 Rulebook)</vt:lpstr>
      <vt:lpstr>UNSPORTING CONDUCT</vt:lpstr>
      <vt:lpstr>HOUSE KEEPING</vt:lpstr>
      <vt:lpstr>GOOD LUCK THIS SEASON</vt:lpstr>
    </vt:vector>
  </TitlesOfParts>
  <Company>Army Golden Master Program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Nadeau, Dan Mr CIV US USA ME ARNG</dc:creator>
  <cp:lastModifiedBy>Joshua D. Nadeau</cp:lastModifiedBy>
  <cp:revision>17</cp:revision>
  <dcterms:created xsi:type="dcterms:W3CDTF">2022-10-03T17:33:06Z</dcterms:created>
  <dcterms:modified xsi:type="dcterms:W3CDTF">2022-11-27T18:16:22Z</dcterms:modified>
</cp:coreProperties>
</file>